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65" r:id="rId7"/>
    <p:sldId id="273" r:id="rId8"/>
    <p:sldId id="274" r:id="rId9"/>
    <p:sldId id="275" r:id="rId10"/>
    <p:sldId id="276" r:id="rId11"/>
    <p:sldId id="260" r:id="rId12"/>
    <p:sldId id="261" r:id="rId13"/>
    <p:sldId id="263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78C9C-2E70-A642-93AA-3AC75C416AE3}" v="2457" dt="2024-06-06T08:43:48.934"/>
    <p1510:client id="{5A0A236A-6DE6-2F55-AA67-DF33B49B16C4}" v="2" dt="2024-06-06T06:37:30.781"/>
    <p1510:client id="{B943C855-34DC-6B09-7067-9EDF9CB7DDC1}" v="1872" dt="2024-06-06T08:30:43.410"/>
    <p1510:client id="{BF59EC94-BC62-E242-90ED-F8E464B492BA}" v="2300" dt="2024-06-06T08:43:51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3"/>
  </p:normalViewPr>
  <p:slideViewPr>
    <p:cSldViewPr snapToGrid="0">
      <p:cViewPr>
        <p:scale>
          <a:sx n="72" d="100"/>
          <a:sy n="72" d="100"/>
        </p:scale>
        <p:origin x="168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5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안녕하세요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저희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프로젝트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'Guess with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AI'는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생성형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AI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기술을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활용한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온라인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플랫폼입니다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사용자들이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함께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즐기며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AI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기술을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경험할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수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altLang="ko-KR" sz="120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있습니다</a:t>
            </a:r>
            <a:r>
              <a:rPr lang="en-US" altLang="ko-KR" sz="12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altLang="ko-KR" sz="1200">
              <a:latin typeface="Godo M" panose="02000503000000020004" pitchFamily="2" charset="-127"/>
              <a:ea typeface="Godo M" panose="02000503000000020004" pitchFamily="2" charset="-127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0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62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214072" y="1146690"/>
            <a:ext cx="8983223" cy="2841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ko-KR" altLang="en-US" sz="8800" b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프로젝트</a:t>
            </a:r>
            <a:r>
              <a:rPr lang="en-US" sz="8800" b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br>
              <a:rPr lang="en-US" sz="8800" b="1">
                <a:latin typeface="Godo M" panose="02000503000000020004" pitchFamily="2" charset="-127"/>
                <a:ea typeface="Godo M"/>
                <a:cs typeface="Poppins"/>
              </a:rPr>
            </a:br>
            <a:r>
              <a:rPr lang="en-US" sz="8800" b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Guess with AI </a:t>
            </a:r>
            <a:endParaRPr lang="en-US" sz="8800" b="1">
              <a:latin typeface="Godo M" panose="02000503000000020004" pitchFamily="2" charset="-127"/>
              <a:ea typeface="Godo M"/>
              <a:cs typeface="Poppi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575428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51E93E9-6D20-0AEB-2284-CB9A206EE276}"/>
              </a:ext>
            </a:extLst>
          </p:cNvPr>
          <p:cNvSpPr/>
          <p:nvPr/>
        </p:nvSpPr>
        <p:spPr>
          <a:xfrm>
            <a:off x="1214072" y="4522418"/>
            <a:ext cx="10462340" cy="10935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7545"/>
              </a:lnSpc>
            </a:pPr>
            <a:r>
              <a:rPr lang="ko-KR" altLang="en-US" sz="2500">
                <a:solidFill>
                  <a:srgbClr val="F2F2F3"/>
                </a:solidFill>
                <a:ea typeface="+mn-lt"/>
                <a:cs typeface="+mn-lt"/>
              </a:rPr>
              <a:t>생성형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AI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모델을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활용한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이미지와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실시간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동기화를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통한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온라인</a:t>
            </a:r>
            <a:r>
              <a:rPr lang="en-US" sz="2500">
                <a:solidFill>
                  <a:srgbClr val="F2F2F3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F2F2F3"/>
                </a:solidFill>
                <a:ea typeface="+mn-lt"/>
                <a:cs typeface="+mn-lt"/>
              </a:rPr>
              <a:t>게임</a:t>
            </a:r>
            <a:endParaRPr lang="ko-KR" sz="2500">
              <a:ea typeface="맑은 고딕"/>
              <a:cs typeface="Calibri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B444BE9-3652-A286-68D8-101789E26CA6}"/>
              </a:ext>
            </a:extLst>
          </p:cNvPr>
          <p:cNvSpPr/>
          <p:nvPr/>
        </p:nvSpPr>
        <p:spPr>
          <a:xfrm>
            <a:off x="1217826" y="5776476"/>
            <a:ext cx="6097374" cy="19185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624"/>
              </a:lnSpc>
            </a:pPr>
            <a:r>
              <a:rPr lang="en-US" altLang="ko-KR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구성원</a:t>
            </a:r>
            <a:endParaRPr lang="en-US" altLang="ko-KR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 marL="285750" indent="-285750" algn="just">
              <a:lnSpc>
                <a:spcPts val="2624"/>
              </a:lnSpc>
              <a:buFont typeface="Arial"/>
              <a:buChar char="•"/>
            </a:pP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강찬석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: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웹소켓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,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프론트엔드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개발</a:t>
            </a:r>
            <a:endParaRPr lang="en-US" altLang="ko-KR" sz="1600" i="1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285750" indent="-285750" algn="just">
              <a:lnSpc>
                <a:spcPts val="2624"/>
              </a:lnSpc>
              <a:buFont typeface="Arial"/>
              <a:buChar char="•"/>
            </a:pP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이강빈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: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프론트엔드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개발</a:t>
            </a:r>
            <a:endParaRPr lang="en-US" altLang="ko-KR" sz="1600" i="1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 marL="285750" indent="-285750" algn="just">
              <a:lnSpc>
                <a:spcPts val="2624"/>
              </a:lnSpc>
              <a:buFont typeface="Arial"/>
              <a:buChar char="•"/>
            </a:pP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홍진욱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: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생성형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AI,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단어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임베딩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서버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개발</a:t>
            </a:r>
            <a:endParaRPr lang="en-US" altLang="ko-KR" sz="1600" i="1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285750" indent="-285750" algn="just">
              <a:lnSpc>
                <a:spcPts val="2624"/>
              </a:lnSpc>
              <a:buFont typeface="Arial"/>
              <a:buChar char="•"/>
            </a:pP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신예준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: DB,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백엔드</a:t>
            </a:r>
            <a:r>
              <a:rPr lang="en-US" altLang="ko-KR" sz="16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개발</a:t>
            </a:r>
            <a:endParaRPr lang="en-US" altLang="ko-KR" sz="1600" i="1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 marL="285750" indent="-285750" algn="just">
              <a:lnSpc>
                <a:spcPts val="2624"/>
              </a:lnSpc>
              <a:buFont typeface="Arial"/>
              <a:buChar char="•"/>
            </a:pPr>
            <a:endParaRPr lang="en-US" altLang="ko-KR" sz="1750" i="1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721DF3-52C1-C0AE-4483-6C41B08EC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7" t="871" r="725" b="1375"/>
          <a:stretch/>
        </p:blipFill>
        <p:spPr>
          <a:xfrm>
            <a:off x="10028863" y="10886"/>
            <a:ext cx="4590651" cy="46993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057" y="-3309"/>
            <a:ext cx="14630400" cy="8226668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게임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r>
              <a:rPr lang="ko-KR" alt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시연 데모</a:t>
            </a:r>
            <a:endParaRPr lang="en-US" sz="400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demo1.5">
            <a:hlinkClick r:id="" action="ppaction://media"/>
            <a:extLst>
              <a:ext uri="{FF2B5EF4-FFF2-40B4-BE49-F238E27FC236}">
                <a16:creationId xmlns:a16="http://schemas.microsoft.com/office/drawing/2014/main" id="{D5B03839-36D4-0844-4568-12A20D97B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3434" y="1627274"/>
            <a:ext cx="10843532" cy="60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40514" y="787668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시스템 구조도 / 다이어그램</a:t>
            </a:r>
            <a:endParaRPr lang="ko-KR" altLang="en-US" sz="4350">
              <a:solidFill>
                <a:srgbClr val="F2F2F3"/>
              </a:solidFill>
              <a:latin typeface="Godo M" panose="02000503000000020004" pitchFamily="2" charset="-127"/>
              <a:ea typeface="Godo M" panose="02000503000000020004" pitchFamily="2" charset="-127"/>
              <a:cs typeface="Poppins"/>
            </a:endParaRPr>
          </a:p>
        </p:txBody>
      </p:sp>
      <p:pic>
        <p:nvPicPr>
          <p:cNvPr id="12" name="그림 11" descr="alt text">
            <a:extLst>
              <a:ext uri="{FF2B5EF4-FFF2-40B4-BE49-F238E27FC236}">
                <a16:creationId xmlns:a16="http://schemas.microsoft.com/office/drawing/2014/main" id="{5B4A4753-1937-4175-4A1E-F84C2EF0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5" y="1947547"/>
            <a:ext cx="7981216" cy="5225039"/>
          </a:xfrm>
          <a:prstGeom prst="rect">
            <a:avLst/>
          </a:prstGeom>
        </p:spPr>
      </p:pic>
      <p:sp>
        <p:nvSpPr>
          <p:cNvPr id="14" name="Shape 6">
            <a:extLst>
              <a:ext uri="{FF2B5EF4-FFF2-40B4-BE49-F238E27FC236}">
                <a16:creationId xmlns:a16="http://schemas.microsoft.com/office/drawing/2014/main" id="{0B18D1E3-A16C-6D4E-8462-823565F143E5}"/>
              </a:ext>
            </a:extLst>
          </p:cNvPr>
          <p:cNvSpPr/>
          <p:nvPr/>
        </p:nvSpPr>
        <p:spPr>
          <a:xfrm>
            <a:off x="8933886" y="1947547"/>
            <a:ext cx="4798892" cy="5225039"/>
          </a:xfrm>
          <a:prstGeom prst="roundRect">
            <a:avLst>
              <a:gd name="adj" fmla="val 6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6004BA0E-13EF-5AEA-DC2A-D8CC46E182EC}"/>
              </a:ext>
            </a:extLst>
          </p:cNvPr>
          <p:cNvSpPr/>
          <p:nvPr/>
        </p:nvSpPr>
        <p:spPr>
          <a:xfrm>
            <a:off x="9163676" y="2203830"/>
            <a:ext cx="2583712" cy="303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기술적</a:t>
            </a:r>
            <a:r>
              <a:rPr lang="en-US" sz="2187" dirty="0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187" dirty="0" err="1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도전과제</a:t>
            </a:r>
            <a:endParaRPr lang="en-US" sz="2187" dirty="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A8709C-9B33-9C42-384C-7ADD5698A25B}"/>
              </a:ext>
            </a:extLst>
          </p:cNvPr>
          <p:cNvSpPr txBox="1"/>
          <p:nvPr/>
        </p:nvSpPr>
        <p:spPr>
          <a:xfrm>
            <a:off x="9290558" y="2733840"/>
            <a:ext cx="3216565" cy="20778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-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750" dirty="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스톰프를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통한 </a:t>
            </a:r>
            <a:r>
              <a:rPr lang="ko-KR" altLang="en-US" sz="1750" dirty="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웹소켓</a:t>
            </a:r>
            <a:endParaRPr lang="en-US" altLang="ko-KR" sz="1750" dirty="0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-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실시간 통신</a:t>
            </a:r>
            <a:endParaRPr lang="en-US" altLang="ko-KR" sz="1750" dirty="0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-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유저 별 세션 관리</a:t>
            </a:r>
            <a:endParaRPr lang="en-US" altLang="ko-KR" sz="1750" dirty="0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-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실시간 상호작용</a:t>
            </a:r>
            <a:endParaRPr lang="en-US" altLang="ko-KR" sz="1750" dirty="0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-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생성형</a:t>
            </a:r>
            <a:r>
              <a:rPr lang="en-US" altLang="ko-KR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모델의 변경 프롬프트 </a:t>
            </a:r>
            <a:endParaRPr lang="en-US" altLang="ko-KR" sz="1750" dirty="0">
              <a:latin typeface="Godo M" panose="02000503000000020004" pitchFamily="2" charset="-127"/>
              <a:ea typeface="Godo M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606008" y="564598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활용</a:t>
            </a:r>
            <a:r>
              <a:rPr lang="en-US" sz="435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r>
              <a:rPr lang="ko-KR" altLang="en-US" sz="435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방안</a:t>
            </a:r>
            <a:endParaRPr lang="en-US" sz="4350">
              <a:solidFill>
                <a:srgbClr val="F2F2F3"/>
              </a:solidFill>
              <a:latin typeface="Godo M" panose="02000503000000020004" pitchFamily="2" charset="-127"/>
              <a:ea typeface="Godo M" panose="02000503000000020004" pitchFamily="2" charset="-127"/>
              <a:cs typeface="Poppins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8" y="170331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6008" y="2480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AI 접근성 향상</a:t>
            </a:r>
            <a:endParaRPr lang="en-US" sz="218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6008" y="2961326"/>
            <a:ext cx="511052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생성형 AI 기술을 활용하여 사용자들이 쉽게 AI를 경험할 수 있습니다.</a:t>
            </a:r>
            <a:endParaRPr lang="en-US" sz="175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783" y="1703313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49783" y="2480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사회적 상호작용</a:t>
            </a:r>
            <a:endParaRPr lang="en-US" sz="218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49783" y="2961326"/>
            <a:ext cx="51106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게임을 통해 사용자들 간의 상호작용을 증진시킬 수 있습니다.</a:t>
            </a:r>
            <a:endParaRPr lang="en-US" sz="175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BC2BFFE-3FA4-3358-20B4-0605316CE40E}"/>
              </a:ext>
            </a:extLst>
          </p:cNvPr>
          <p:cNvSpPr/>
          <p:nvPr/>
        </p:nvSpPr>
        <p:spPr>
          <a:xfrm>
            <a:off x="3608001" y="41687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err="1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향후</a:t>
            </a:r>
            <a:r>
              <a:rPr lang="en-US" sz="4374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4374" err="1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계획</a:t>
            </a:r>
            <a:endParaRPr lang="en-US" sz="4374" err="1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0C64E4A-28FB-45C3-A845-12EA02A2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001" y="5196342"/>
            <a:ext cx="5277207" cy="888682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B5C6B359-A71A-BE51-8CB2-1DA31FC85BFA}"/>
              </a:ext>
            </a:extLst>
          </p:cNvPr>
          <p:cNvSpPr/>
          <p:nvPr/>
        </p:nvSpPr>
        <p:spPr>
          <a:xfrm>
            <a:off x="3830171" y="64182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다양한</a:t>
            </a:r>
            <a:r>
              <a:rPr lang="en-US" sz="2187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187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게임</a:t>
            </a:r>
            <a:r>
              <a:rPr lang="en-US" sz="2187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187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모드</a:t>
            </a:r>
            <a:endParaRPr lang="en-US" sz="2187" err="1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3FB2CD5-8DCE-AD4E-B475-F19790B068F2}"/>
              </a:ext>
            </a:extLst>
          </p:cNvPr>
          <p:cNvSpPr/>
          <p:nvPr/>
        </p:nvSpPr>
        <p:spPr>
          <a:xfrm>
            <a:off x="3830171" y="6898697"/>
            <a:ext cx="483286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경험을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더욱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풍부하게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만들기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위해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다양한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모드를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추가할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계획입니다</a:t>
            </a:r>
            <a:r>
              <a:rPr lang="en-US" sz="175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75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D1FA6746-93A1-E03C-FF48-7DEF7154B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5208" y="5196342"/>
            <a:ext cx="5277207" cy="888682"/>
          </a:xfrm>
          <a:prstGeom prst="rect">
            <a:avLst/>
          </a:prstGeom>
        </p:spPr>
      </p:pic>
      <p:sp>
        <p:nvSpPr>
          <p:cNvPr id="22" name="Text 6">
            <a:extLst>
              <a:ext uri="{FF2B5EF4-FFF2-40B4-BE49-F238E27FC236}">
                <a16:creationId xmlns:a16="http://schemas.microsoft.com/office/drawing/2014/main" id="{158F6451-1A7F-D5D5-5E04-2EB8125AA91F}"/>
              </a:ext>
            </a:extLst>
          </p:cNvPr>
          <p:cNvSpPr/>
          <p:nvPr/>
        </p:nvSpPr>
        <p:spPr>
          <a:xfrm>
            <a:off x="9107379" y="6418280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ko-KR" altLang="en-US" sz="21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Poppins"/>
              </a:rPr>
              <a:t>AI 개선</a:t>
            </a:r>
            <a:endParaRPr lang="ko-KR" altLang="en-US" sz="215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Poppins"/>
            </a:endParaRP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CC5EE77D-1506-A073-9DBC-03939818DBC6}"/>
              </a:ext>
            </a:extLst>
          </p:cNvPr>
          <p:cNvSpPr/>
          <p:nvPr/>
        </p:nvSpPr>
        <p:spPr>
          <a:xfrm>
            <a:off x="9107379" y="6898697"/>
            <a:ext cx="4832866" cy="6665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24"/>
              </a:lnSpc>
            </a:pPr>
            <a:r>
              <a:rPr lang="ko-KR" altLang="en-US" sz="17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AI 이미지 생성의 한계를 개선하고자, 개선된 모델의 AI를 활용할 계획입니다.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81367A8-359F-1E86-0AF4-4AA46FD4707D}"/>
              </a:ext>
            </a:extLst>
          </p:cNvPr>
          <p:cNvSpPr/>
          <p:nvPr/>
        </p:nvSpPr>
        <p:spPr>
          <a:xfrm>
            <a:off x="2272" y="2272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3630235" y="7579331"/>
            <a:ext cx="7418636" cy="4652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2624"/>
              </a:lnSpc>
            </a:pP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※ 상기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이미지는</a:t>
            </a:r>
            <a:r>
              <a:rPr lang="en-US" altLang="ko-KR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Guess with AI</a:t>
            </a:r>
            <a:r>
              <a:rPr lang="ko-KR" altLang="en-US" sz="12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에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사용된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생성형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이미지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도구를</a:t>
            </a:r>
            <a:r>
              <a:rPr 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ko-KR" altLang="en-US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사용해</a:t>
            </a:r>
            <a:r>
              <a:rPr lang="en-US" altLang="ko-KR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 </a:t>
            </a:r>
            <a:r>
              <a:rPr lang="en-US" altLang="ko-KR" sz="12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생성한</a:t>
            </a:r>
            <a:r>
              <a:rPr lang="en-US" altLang="ko-KR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2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마무리</a:t>
            </a:r>
            <a:r>
              <a:rPr lang="en-US" altLang="ko-KR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2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이미지</a:t>
            </a:r>
            <a:r>
              <a:rPr lang="en-US" altLang="ko-KR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200" i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입니다</a:t>
            </a:r>
            <a:r>
              <a:rPr lang="en-US" altLang="ko-KR" sz="1200" i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.</a:t>
            </a:r>
            <a:endParaRPr lang="ko-KR" altLang="en-US" sz="1200" i="1">
              <a:solidFill>
                <a:srgbClr val="E5E0DF"/>
              </a:solidFill>
              <a:ea typeface="Godo M"/>
              <a:cs typeface="Roboto"/>
            </a:endParaRPr>
          </a:p>
        </p:txBody>
      </p:sp>
      <p:pic>
        <p:nvPicPr>
          <p:cNvPr id="8" name="그림 7" descr="의류, 실내, 회의장, 컨벤션이(가) 표시된 사진&#10;&#10;자동 생성된 설명">
            <a:extLst>
              <a:ext uri="{FF2B5EF4-FFF2-40B4-BE49-F238E27FC236}">
                <a16:creationId xmlns:a16="http://schemas.microsoft.com/office/drawing/2014/main" id="{60E26562-3D2C-CF4E-E305-E3ACBEE2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4" y="157821"/>
            <a:ext cx="7418637" cy="74186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-248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535846" y="404215"/>
            <a:ext cx="55665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err="1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프로젝트</a:t>
            </a:r>
            <a:r>
              <a:rPr lang="en-US" sz="4374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ko-KR" altLang="en-US" sz="4374">
                <a:solidFill>
                  <a:srgbClr val="F2F2F3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소개</a:t>
            </a:r>
            <a:endParaRPr lang="en-US" sz="437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35846" y="16817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737062" y="1723427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/>
          </a:p>
        </p:txBody>
      </p:sp>
      <p:sp>
        <p:nvSpPr>
          <p:cNvPr id="8" name="Text 5"/>
          <p:cNvSpPr/>
          <p:nvPr/>
        </p:nvSpPr>
        <p:spPr>
          <a:xfrm>
            <a:off x="1257960" y="1681755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Poppins"/>
              </a:rPr>
              <a:t>배경</a:t>
            </a:r>
            <a:endParaRPr lang="en-US" altLang="ko-KR" sz="2150">
              <a:solidFill>
                <a:srgbClr val="E5E0DF"/>
              </a:solidFill>
              <a:latin typeface="Godo M" panose="02000503000000020004" pitchFamily="2" charset="-127"/>
              <a:ea typeface="Godo M"/>
              <a:cs typeface="Poppin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54996" y="2185338"/>
            <a:ext cx="4699894" cy="18309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just">
              <a:lnSpc>
                <a:spcPts val="2624"/>
              </a:lnSpc>
              <a:buAutoNum type="arabicPeriod"/>
            </a:pPr>
            <a:r>
              <a:rPr lang="ko-KR" altLang="en-US" sz="17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술자리, MT 등의 모임에서 </a:t>
            </a:r>
            <a:r>
              <a:rPr lang="ko-KR" alt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아이스브레이킹</a:t>
            </a:r>
            <a:r>
              <a:rPr lang="ko-KR" altLang="en-US" sz="17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또는 레크리에이션으로 다양한 게임을 한다.</a:t>
            </a:r>
            <a:endParaRPr lang="ko-KR"/>
          </a:p>
          <a:p>
            <a:pPr marL="342900" indent="-342900" algn="just">
              <a:lnSpc>
                <a:spcPts val="2624"/>
              </a:lnSpc>
              <a:buAutoNum type="arabicPeriod"/>
            </a:pPr>
            <a:endParaRPr lang="ko-KR" altLang="en-US" sz="1750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 marL="342900" indent="-342900" algn="just">
              <a:lnSpc>
                <a:spcPts val="2624"/>
              </a:lnSpc>
              <a:buAutoNum type="arabicPeriod"/>
            </a:pPr>
            <a:r>
              <a:rPr lang="ko-KR" altLang="en-US" sz="17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최근 AI 기술의 발전으로 </a:t>
            </a:r>
            <a:r>
              <a:rPr lang="ko-KR" alt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Chat-GPT와</a:t>
            </a:r>
            <a:r>
              <a:rPr lang="ko-KR" altLang="en-US" sz="17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같은 생성형 </a:t>
            </a:r>
            <a:r>
              <a:rPr lang="ko-KR" altLang="en-US" sz="175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AI가</a:t>
            </a:r>
            <a:r>
              <a:rPr lang="ko-KR" altLang="en-US" sz="175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 많이 알려졌다.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C4BA32-0145-B0FE-8428-3B14FED8B8E4}"/>
              </a:ext>
            </a:extLst>
          </p:cNvPr>
          <p:cNvGrpSpPr/>
          <p:nvPr/>
        </p:nvGrpSpPr>
        <p:grpSpPr>
          <a:xfrm>
            <a:off x="6554991" y="1227989"/>
            <a:ext cx="7372312" cy="5773621"/>
            <a:chOff x="5598434" y="1374574"/>
            <a:chExt cx="5555413" cy="4382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EB2E6A9-9045-6046-9DCD-91087358AF09}"/>
                </a:ext>
              </a:extLst>
            </p:cNvPr>
            <p:cNvSpPr/>
            <p:nvPr/>
          </p:nvSpPr>
          <p:spPr>
            <a:xfrm>
              <a:off x="5598434" y="1374574"/>
              <a:ext cx="5555413" cy="4382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26.6%</a:t>
              </a:r>
              <a:endParaRPr lang="ko-KR" altLang="en-US"/>
            </a:p>
          </p:txBody>
        </p:sp>
        <p:pic>
          <p:nvPicPr>
            <p:cNvPr id="16" name="그림 1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3741EBBB-7718-44F5-A51E-B58B63EE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548" y="1585536"/>
              <a:ext cx="2610409" cy="4006107"/>
            </a:xfrm>
            <a:prstGeom prst="rect">
              <a:avLst/>
            </a:prstGeom>
          </p:spPr>
        </p:pic>
        <p:pic>
          <p:nvPicPr>
            <p:cNvPr id="17" name="그림 16" descr="텍스트, 스크린샷, 일렉트릭 블루, 브랜드이(가) 표시된 사진&#10;&#10;자동 생성된 설명">
              <a:extLst>
                <a:ext uri="{FF2B5EF4-FFF2-40B4-BE49-F238E27FC236}">
                  <a16:creationId xmlns:a16="http://schemas.microsoft.com/office/drawing/2014/main" id="{77B1611E-A92E-B62D-EE14-208DBDD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9362" y="1589849"/>
              <a:ext cx="2449543" cy="4006106"/>
            </a:xfrm>
            <a:prstGeom prst="rect">
              <a:avLst/>
            </a:prstGeom>
          </p:spPr>
        </p:pic>
      </p:grpSp>
      <p:sp>
        <p:nvSpPr>
          <p:cNvPr id="19" name="Text 6">
            <a:extLst>
              <a:ext uri="{FF2B5EF4-FFF2-40B4-BE49-F238E27FC236}">
                <a16:creationId xmlns:a16="http://schemas.microsoft.com/office/drawing/2014/main" id="{264C44FA-DFCC-5B98-C982-992F58824F60}"/>
              </a:ext>
            </a:extLst>
          </p:cNvPr>
          <p:cNvSpPr/>
          <p:nvPr/>
        </p:nvSpPr>
        <p:spPr>
          <a:xfrm>
            <a:off x="1305213" y="5811235"/>
            <a:ext cx="4664383" cy="847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624"/>
              </a:lnSpc>
              <a:buFont typeface="Arial"/>
              <a:buChar char="•"/>
            </a:pPr>
            <a:r>
              <a:rPr lang="ko-KR" altLang="en-US" sz="2200" b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레크리에이션 게임에</a:t>
            </a:r>
            <a:br>
              <a:rPr lang="ko-KR" altLang="en-US" sz="2200" b="1">
                <a:latin typeface="Godo M" panose="02000503000000020004" pitchFamily="2" charset="-127"/>
                <a:ea typeface="Godo M"/>
                <a:cs typeface="Roboto"/>
              </a:rPr>
            </a:br>
            <a:r>
              <a:rPr lang="ko-KR" altLang="en-US" sz="2200" b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           생성형 </a:t>
            </a:r>
            <a:r>
              <a:rPr lang="ko-KR" altLang="en-US" sz="2200" b="1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AI를</a:t>
            </a:r>
            <a:r>
              <a:rPr lang="ko-KR" altLang="en-US" sz="2200" b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 도입해보자.</a:t>
            </a:r>
            <a:endParaRPr lang="ko-KR">
              <a:ea typeface="맑은 고딕"/>
              <a:cs typeface="Calibri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4A5AC70-EE8E-E4FB-45E1-376D15607954}"/>
              </a:ext>
            </a:extLst>
          </p:cNvPr>
          <p:cNvGrpSpPr/>
          <p:nvPr/>
        </p:nvGrpSpPr>
        <p:grpSpPr>
          <a:xfrm>
            <a:off x="585395" y="5103072"/>
            <a:ext cx="499943" cy="499943"/>
            <a:chOff x="604188" y="4711829"/>
            <a:chExt cx="499943" cy="499943"/>
          </a:xfrm>
        </p:grpSpPr>
        <p:sp>
          <p:nvSpPr>
            <p:cNvPr id="38" name="Shape 7">
              <a:extLst>
                <a:ext uri="{FF2B5EF4-FFF2-40B4-BE49-F238E27FC236}">
                  <a16:creationId xmlns:a16="http://schemas.microsoft.com/office/drawing/2014/main" id="{653F57D2-9A78-121B-B541-3D3023CE2039}"/>
                </a:ext>
              </a:extLst>
            </p:cNvPr>
            <p:cNvSpPr/>
            <p:nvPr/>
          </p:nvSpPr>
          <p:spPr>
            <a:xfrm>
              <a:off x="604188" y="4711829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 8">
              <a:extLst>
                <a:ext uri="{FF2B5EF4-FFF2-40B4-BE49-F238E27FC236}">
                  <a16:creationId xmlns:a16="http://schemas.microsoft.com/office/drawing/2014/main" id="{3D9AE567-6DFD-EB08-79D4-1088DB547C27}"/>
                </a:ext>
              </a:extLst>
            </p:cNvPr>
            <p:cNvSpPr/>
            <p:nvPr/>
          </p:nvSpPr>
          <p:spPr>
            <a:xfrm>
              <a:off x="758731" y="4753501"/>
              <a:ext cx="190738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>
                  <a:solidFill>
                    <a:srgbClr val="E5E0DF"/>
                  </a:solidFill>
                  <a:latin typeface="Poppins" pitchFamily="34" charset="0"/>
                  <a:ea typeface="Poppins" pitchFamily="34" charset="-122"/>
                  <a:cs typeface="Poppins" pitchFamily="34" charset="-120"/>
                </a:rPr>
                <a:t>2</a:t>
              </a:r>
              <a:endParaRPr lang="en-US" sz="2624"/>
            </a:p>
          </p:txBody>
        </p:sp>
      </p:grpSp>
      <p:sp>
        <p:nvSpPr>
          <p:cNvPr id="42" name="Text 9">
            <a:extLst>
              <a:ext uri="{FF2B5EF4-FFF2-40B4-BE49-F238E27FC236}">
                <a16:creationId xmlns:a16="http://schemas.microsoft.com/office/drawing/2014/main" id="{CFD7A445-4A70-B263-90BF-B3322053B6E7}"/>
              </a:ext>
            </a:extLst>
          </p:cNvPr>
          <p:cNvSpPr/>
          <p:nvPr/>
        </p:nvSpPr>
        <p:spPr>
          <a:xfrm>
            <a:off x="1307509" y="51030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목</a:t>
            </a:r>
            <a:r>
              <a:rPr lang="en-US" sz="2187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표</a:t>
            </a:r>
            <a:endParaRPr lang="en-US" sz="218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-4345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518351" y="622553"/>
            <a:ext cx="55549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ko-KR" altLang="en-US" sz="435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사용 기술</a:t>
            </a:r>
            <a:endParaRPr lang="en-US" sz="4350">
              <a:solidFill>
                <a:srgbClr val="F2F2F3"/>
              </a:solidFill>
              <a:latin typeface="Godo M" panose="02000503000000020004" pitchFamily="2" charset="-127"/>
              <a:ea typeface="Godo M" panose="02000503000000020004" pitchFamily="2" charset="-127"/>
              <a:cs typeface="Poppins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472879" y="2214705"/>
            <a:ext cx="50062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0777" y="1287887"/>
            <a:ext cx="2573173" cy="58875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200" b="1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Client</a:t>
            </a:r>
          </a:p>
          <a:p>
            <a:pPr marL="800100" lvl="1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Native-JS 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9D0B72AF-2F5B-F1C4-B1A7-88E122406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591"/>
          <a:stretch/>
        </p:blipFill>
        <p:spPr>
          <a:xfrm>
            <a:off x="2371333" y="4652325"/>
            <a:ext cx="852328" cy="815082"/>
          </a:xfrm>
          <a:prstGeom prst="rect">
            <a:avLst/>
          </a:prstGeom>
        </p:spPr>
      </p:pic>
      <p:pic>
        <p:nvPicPr>
          <p:cNvPr id="13" name="그림 12" descr="그래픽, 폰트, 클립아트, 상징이(가) 표시된 사진&#10;&#10;자동 생성된 설명">
            <a:extLst>
              <a:ext uri="{FF2B5EF4-FFF2-40B4-BE49-F238E27FC236}">
                <a16:creationId xmlns:a16="http://schemas.microsoft.com/office/drawing/2014/main" id="{A5DC6A30-2665-6CE9-95DA-FD6FE5BDD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97" t="6932" r="19701" b="27459"/>
          <a:stretch/>
        </p:blipFill>
        <p:spPr>
          <a:xfrm>
            <a:off x="2760625" y="5608918"/>
            <a:ext cx="940524" cy="92938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DAA30E02-7307-65B9-EE58-721744ED0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7570" y="2496262"/>
            <a:ext cx="798405" cy="751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90E21C-67FE-112B-FCBB-BA735FDA4C32}"/>
              </a:ext>
            </a:extLst>
          </p:cNvPr>
          <p:cNvSpPr txBox="1"/>
          <p:nvPr/>
        </p:nvSpPr>
        <p:spPr>
          <a:xfrm>
            <a:off x="706432" y="3463054"/>
            <a:ext cx="2050584" cy="37030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altLang="ko-KR" sz="2200" b="1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Server</a:t>
            </a:r>
          </a:p>
          <a:p>
            <a:pPr marL="742950" lvl="1" indent="-285750">
              <a:lnSpc>
                <a:spcPct val="300000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Flask</a:t>
            </a:r>
          </a:p>
          <a:p>
            <a:pPr marL="742950" lvl="1" indent="-285750">
              <a:lnSpc>
                <a:spcPct val="300000"/>
              </a:lnSpc>
              <a:buFont typeface="Arial"/>
              <a:buChar char="•"/>
            </a:pPr>
            <a:r>
              <a:rPr lang="en-US" altLang="ko-KR" sz="2000" dirty="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PostgreS</a:t>
            </a:r>
            <a:endParaRPr lang="en-US" altLang="ko-KR" sz="2000" dirty="0">
              <a:solidFill>
                <a:srgbClr val="E5E0DF"/>
              </a:solidFill>
              <a:latin typeface="Godo M" panose="02000503000000020004" pitchFamily="2" charset="-127"/>
              <a:ea typeface="Godo M"/>
              <a:cs typeface="Roboto"/>
            </a:endParaRPr>
          </a:p>
          <a:p>
            <a:pPr lvl="1">
              <a:lnSpc>
                <a:spcPct val="300000"/>
              </a:lnSpc>
            </a:pPr>
            <a:endParaRPr lang="en-US" altLang="ko-KR" sz="2000" dirty="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C85964B-3FD7-B23B-F8C4-B0B5EE34F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9984" y="2452449"/>
            <a:ext cx="725025" cy="8456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F6178F-A7BC-1714-7E28-9362BA12CC05}"/>
              </a:ext>
            </a:extLst>
          </p:cNvPr>
          <p:cNvSpPr txBox="1"/>
          <p:nvPr/>
        </p:nvSpPr>
        <p:spPr>
          <a:xfrm>
            <a:off x="9173702" y="1316926"/>
            <a:ext cx="3207966" cy="47187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Message Queue</a:t>
            </a:r>
          </a:p>
          <a:p>
            <a:pPr marL="800100" lvl="1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E5E0DF"/>
                </a:solidFill>
                <a:ea typeface="Godo M"/>
                <a:cs typeface="Roboto"/>
              </a:rPr>
              <a:t>RabbitMQ</a:t>
            </a:r>
            <a:br>
              <a:rPr lang="en-US" altLang="ko-KR" sz="2000" dirty="0">
                <a:ea typeface="Godo M"/>
                <a:cs typeface="Roboto"/>
              </a:rPr>
            </a:br>
            <a:endParaRPr lang="en-US" altLang="ko-KR" sz="2000" dirty="0">
              <a:solidFill>
                <a:srgbClr val="E5E0DF"/>
              </a:solidFill>
              <a:ea typeface="Godo M"/>
              <a:cs typeface="Roboto"/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Generative AI</a:t>
            </a:r>
          </a:p>
          <a:p>
            <a:pPr marL="800100" lvl="1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E5E0DF"/>
                </a:solidFill>
                <a:ea typeface="Godo M"/>
                <a:cs typeface="Roboto"/>
              </a:rPr>
              <a:t>GPT / DALL-E</a:t>
            </a:r>
            <a:endParaRPr lang="en-US" altLang="ko-KR" sz="2000" dirty="0">
              <a:solidFill>
                <a:srgbClr val="E5E0DF"/>
              </a:solidFill>
              <a:ea typeface="Godo M" panose="02000503000000020004" pitchFamily="2" charset="-127"/>
              <a:cs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80612-B311-FE26-441A-20692227B855}"/>
              </a:ext>
            </a:extLst>
          </p:cNvPr>
          <p:cNvSpPr txBox="1"/>
          <p:nvPr/>
        </p:nvSpPr>
        <p:spPr>
          <a:xfrm>
            <a:off x="4629079" y="1316926"/>
            <a:ext cx="3024558" cy="37148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Infra</a:t>
            </a:r>
          </a:p>
          <a:p>
            <a:pPr marL="800100" lvl="1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E5E0DF"/>
                </a:solidFill>
                <a:ea typeface="Godo M"/>
                <a:cs typeface="Roboto"/>
              </a:rPr>
              <a:t>Docker</a:t>
            </a:r>
          </a:p>
          <a:p>
            <a:pPr marL="800100" lvl="1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E5E0DF"/>
                </a:solidFill>
                <a:ea typeface="Godo M"/>
                <a:cs typeface="Roboto"/>
              </a:rPr>
              <a:t>Docker Compose</a:t>
            </a:r>
          </a:p>
          <a:p>
            <a:pPr marL="800100" lvl="1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E5E0DF"/>
                </a:solidFill>
                <a:ea typeface="Godo M"/>
                <a:cs typeface="Roboto"/>
              </a:rPr>
              <a:t>Azure</a:t>
            </a:r>
            <a:endParaRPr lang="en-US" altLang="ko-KR" sz="2000" dirty="0">
              <a:ea typeface="Godo M" panose="02000503000000020004" pitchFamily="2" charset="-127"/>
            </a:endParaRPr>
          </a:p>
        </p:txBody>
      </p:sp>
      <p:pic>
        <p:nvPicPr>
          <p:cNvPr id="10" name="그림 9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A9F2F2E-1CF5-AAD5-A5D3-717E81B53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619" y="4383109"/>
            <a:ext cx="1877118" cy="550589"/>
          </a:xfrm>
          <a:prstGeom prst="rect">
            <a:avLst/>
          </a:prstGeom>
        </p:spPr>
      </p:pic>
      <p:pic>
        <p:nvPicPr>
          <p:cNvPr id="19" name="그림 18" descr="클립아트, 그래픽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1D8D73C5-3FE3-994B-F898-3D0E637475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7792" y="3241097"/>
            <a:ext cx="1222421" cy="1127724"/>
          </a:xfrm>
          <a:prstGeom prst="rect">
            <a:avLst/>
          </a:prstGeom>
        </p:spPr>
      </p:pic>
      <p:pic>
        <p:nvPicPr>
          <p:cNvPr id="22" name="그림 21" descr="상징, 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41B59F0E-A0B6-242B-DE1C-CF4998D929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139" y="2377567"/>
            <a:ext cx="1135798" cy="1135798"/>
          </a:xfrm>
          <a:prstGeom prst="rect">
            <a:avLst/>
          </a:prstGeom>
        </p:spPr>
      </p:pic>
      <p:pic>
        <p:nvPicPr>
          <p:cNvPr id="25" name="그림 24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7440118B-6030-0F87-48FC-DD5FF3A876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85356" y="5507124"/>
            <a:ext cx="2169977" cy="596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057" y="-1"/>
            <a:ext cx="14630400" cy="8232934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게임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플레이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 </a:t>
            </a:r>
            <a:r>
              <a:rPr lang="ko-KR" alt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설명(2인 기준)</a:t>
            </a:r>
            <a:endParaRPr lang="en-US" sz="400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4128678"/>
            <a:ext cx="14607571" cy="45719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2505551" y="3507767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53668" y="1868219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사용자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방 생성</a:t>
            </a:r>
            <a:endParaRPr lang="en-US" altLang="ko-KR" sz="20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Poppins" pitchFamily="34" charset="-120"/>
            </a:endParaRPr>
          </a:p>
          <a:p>
            <a:pPr marL="0" indent="0" algn="ctr">
              <a:lnSpc>
                <a:spcPts val="2504"/>
              </a:lnSpc>
              <a:buNone/>
            </a:pPr>
            <a:r>
              <a:rPr lang="en-US" altLang="ko-KR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&amp;</a:t>
            </a:r>
          </a:p>
          <a:p>
            <a:pPr marL="0" indent="0" algn="ctr">
              <a:lnSpc>
                <a:spcPts val="2504"/>
              </a:lnSpc>
              <a:buNone/>
            </a:pPr>
            <a:r>
              <a:rPr lang="en-US" altLang="ko-KR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생성된 방 접속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74086" y="2998894"/>
            <a:ext cx="4325303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사용자가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룸에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입장</a:t>
            </a:r>
            <a:r>
              <a:rPr lang="ko-KR" alt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합니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다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6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139783" y="4220118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931126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083201" y="3951845"/>
            <a:ext cx="174665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2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888019" y="5135947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키워드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입력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997432" y="5576002"/>
            <a:ext cx="4325422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입력받은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키워드를 모아 </a:t>
            </a:r>
            <a:endParaRPr lang="en-US" altLang="ko-KR" sz="16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0" indent="0" algn="ctr">
              <a:lnSpc>
                <a:spcPts val="2404"/>
              </a:lnSpc>
              <a:buNone/>
            </a:pP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AI에게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이미지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생성을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요청합니다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6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952135" y="3507766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45" name="Shape 9">
            <a:extLst>
              <a:ext uri="{FF2B5EF4-FFF2-40B4-BE49-F238E27FC236}">
                <a16:creationId xmlns:a16="http://schemas.microsoft.com/office/drawing/2014/main" id="{DEB4CE79-FC31-A3C2-261C-1990C82D3F26}"/>
              </a:ext>
            </a:extLst>
          </p:cNvPr>
          <p:cNvSpPr/>
          <p:nvPr/>
        </p:nvSpPr>
        <p:spPr>
          <a:xfrm>
            <a:off x="8952135" y="4148391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743478" y="3924254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893649" y="3951844"/>
            <a:ext cx="178594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3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700372" y="2253443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실시간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게임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진행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809784" y="2693498"/>
            <a:ext cx="4325422" cy="610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생성된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이미지를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보며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다른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사용자들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의 키워드를 유추하고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게임을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즐깁니다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6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Shape 9">
            <a:extLst>
              <a:ext uri="{FF2B5EF4-FFF2-40B4-BE49-F238E27FC236}">
                <a16:creationId xmlns:a16="http://schemas.microsoft.com/office/drawing/2014/main" id="{B1D17D48-B8B1-B896-C3AC-B75D228173F0}"/>
              </a:ext>
            </a:extLst>
          </p:cNvPr>
          <p:cNvSpPr/>
          <p:nvPr/>
        </p:nvSpPr>
        <p:spPr>
          <a:xfrm>
            <a:off x="12576904" y="4220118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DA59C87C-4779-1083-7E98-176F58A49C54}"/>
              </a:ext>
            </a:extLst>
          </p:cNvPr>
          <p:cNvSpPr/>
          <p:nvPr/>
        </p:nvSpPr>
        <p:spPr>
          <a:xfrm>
            <a:off x="12368247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FBEB22D0-E1C5-7E07-6B9D-5DAF4A691EB8}"/>
              </a:ext>
            </a:extLst>
          </p:cNvPr>
          <p:cNvSpPr/>
          <p:nvPr/>
        </p:nvSpPr>
        <p:spPr>
          <a:xfrm>
            <a:off x="12509812" y="3962355"/>
            <a:ext cx="174665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altLang="ko-KR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4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60DAFFB4-ABF9-ABFB-B6A0-67ADC682F482}"/>
              </a:ext>
            </a:extLst>
          </p:cNvPr>
          <p:cNvSpPr/>
          <p:nvPr/>
        </p:nvSpPr>
        <p:spPr>
          <a:xfrm>
            <a:off x="11325140" y="5135947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결과 확인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CA573861-F2A9-0984-29EC-6CE798449CC8}"/>
              </a:ext>
            </a:extLst>
          </p:cNvPr>
          <p:cNvSpPr/>
          <p:nvPr/>
        </p:nvSpPr>
        <p:spPr>
          <a:xfrm>
            <a:off x="10434553" y="5576002"/>
            <a:ext cx="4325422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404"/>
              </a:lnSpc>
            </a:pPr>
            <a:r>
              <a:rPr lang="ko-KR" altLang="en-US" sz="18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모든 키워드를 맞춘 사람이 나오면</a:t>
            </a:r>
            <a:endParaRPr lang="en-US" altLang="ko-KR" sz="180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/>
            </a:endParaRPr>
          </a:p>
          <a:p>
            <a:pPr algn="ctr">
              <a:lnSpc>
                <a:spcPts val="2404"/>
              </a:lnSpc>
            </a:pPr>
            <a:r>
              <a:rPr lang="ko-KR" altLang="en-US" sz="18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게임이 종료되고 </a:t>
            </a:r>
            <a:endParaRPr lang="en-US" altLang="ko-KR" sz="180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/>
            </a:endParaRPr>
          </a:p>
          <a:p>
            <a:pPr algn="ctr">
              <a:lnSpc>
                <a:spcPts val="2404"/>
              </a:lnSpc>
            </a:pPr>
            <a:r>
              <a:rPr lang="ko-KR" altLang="en-US" sz="18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모든 키워드가 공개 됩니다</a:t>
            </a:r>
            <a:r>
              <a:rPr lang="en-US" altLang="ko-KR" sz="18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.</a:t>
            </a:r>
          </a:p>
        </p:txBody>
      </p:sp>
      <p:sp>
        <p:nvSpPr>
          <p:cNvPr id="32" name="Shape 5">
            <a:extLst>
              <a:ext uri="{FF2B5EF4-FFF2-40B4-BE49-F238E27FC236}">
                <a16:creationId xmlns:a16="http://schemas.microsoft.com/office/drawing/2014/main" id="{656E33DE-87FA-F1B7-D01D-89854F776A9C}"/>
              </a:ext>
            </a:extLst>
          </p:cNvPr>
          <p:cNvSpPr/>
          <p:nvPr/>
        </p:nvSpPr>
        <p:spPr>
          <a:xfrm>
            <a:off x="2296894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5891AEB3-EEF6-9812-0290-BA2FBBD88745}"/>
              </a:ext>
            </a:extLst>
          </p:cNvPr>
          <p:cNvSpPr/>
          <p:nvPr/>
        </p:nvSpPr>
        <p:spPr>
          <a:xfrm>
            <a:off x="2492089" y="3940318"/>
            <a:ext cx="8917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1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59C33039-1B2B-70FF-21DA-D692885AE939}"/>
              </a:ext>
            </a:extLst>
          </p:cNvPr>
          <p:cNvSpPr/>
          <p:nvPr/>
        </p:nvSpPr>
        <p:spPr>
          <a:xfrm>
            <a:off x="7621525" y="5065920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유사도 계산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44" name="Text 13">
            <a:extLst>
              <a:ext uri="{FF2B5EF4-FFF2-40B4-BE49-F238E27FC236}">
                <a16:creationId xmlns:a16="http://schemas.microsoft.com/office/drawing/2014/main" id="{507EBF3D-9253-D49A-5FAA-2BCD8DE84100}"/>
              </a:ext>
            </a:extLst>
          </p:cNvPr>
          <p:cNvSpPr/>
          <p:nvPr/>
        </p:nvSpPr>
        <p:spPr>
          <a:xfrm>
            <a:off x="6730938" y="5505975"/>
            <a:ext cx="4325422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키워드를 </a:t>
            </a:r>
            <a:r>
              <a:rPr lang="ko-KR" alt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입력할때마다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 </a:t>
            </a:r>
            <a:endParaRPr lang="en-US" altLang="ko-KR" sz="16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정답 키워드와의 유사도를 계산합니다</a:t>
            </a:r>
            <a:r>
              <a:rPr lang="en-US" altLang="ko-KR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</a:p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다른 사람이 맞춘 </a:t>
            </a:r>
            <a:r>
              <a:rPr lang="ko-KR" alt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갯수도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공개됩니다</a:t>
            </a:r>
            <a:r>
              <a:rPr lang="en-US" altLang="ko-KR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264" y="-1"/>
            <a:ext cx="14630400" cy="8232934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ko-KR" sz="4000" baseline="0">
                <a:solidFill>
                  <a:srgbClr val="F2F2F3"/>
                </a:solidFill>
                <a:ea typeface="Godo M"/>
              </a:rPr>
              <a:t>(2인 기준)</a:t>
            </a:r>
            <a:endParaRPr lang="en-US" sz="400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4128678"/>
            <a:ext cx="14607571" cy="45719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 descr="스크린샷, 텍스트, 라인, 디자인이(가) 표시된 사진&#10;&#10;자동 생성된 설명">
            <a:extLst>
              <a:ext uri="{FF2B5EF4-FFF2-40B4-BE49-F238E27FC236}">
                <a16:creationId xmlns:a16="http://schemas.microsoft.com/office/drawing/2014/main" id="{74B61407-700B-FB1B-2D7B-7FAF34BA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68" y="1336781"/>
            <a:ext cx="3004339" cy="5831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그림 4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6321023-EF5F-8405-0B17-D4CE4118786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2000" y="1336781"/>
            <a:ext cx="3021965" cy="58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Shape 4">
            <a:extLst>
              <a:ext uri="{FF2B5EF4-FFF2-40B4-BE49-F238E27FC236}">
                <a16:creationId xmlns:a16="http://schemas.microsoft.com/office/drawing/2014/main" id="{60E5AF97-96BD-3C08-BC6B-6BF445D95E08}"/>
              </a:ext>
            </a:extLst>
          </p:cNvPr>
          <p:cNvSpPr/>
          <p:nvPr/>
        </p:nvSpPr>
        <p:spPr>
          <a:xfrm>
            <a:off x="2500712" y="3507767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309E8838-3EA1-4725-65E4-7DFB404D9AA5}"/>
              </a:ext>
            </a:extLst>
          </p:cNvPr>
          <p:cNvSpPr/>
          <p:nvPr/>
        </p:nvSpPr>
        <p:spPr>
          <a:xfrm>
            <a:off x="1248829" y="1868219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사용자</a:t>
            </a:r>
            <a:r>
              <a:rPr lang="en-US" sz="20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ko-KR" altLang="en-US" sz="20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방 생성</a:t>
            </a:r>
            <a:endParaRPr lang="en-US" altLang="ko-KR" sz="2003" dirty="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Poppins" pitchFamily="34" charset="-120"/>
            </a:endParaRPr>
          </a:p>
          <a:p>
            <a:pPr marL="0" indent="0" algn="ctr">
              <a:lnSpc>
                <a:spcPts val="2504"/>
              </a:lnSpc>
              <a:buNone/>
            </a:pPr>
            <a:r>
              <a:rPr lang="en-US" altLang="ko-KR" sz="20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&amp;</a:t>
            </a:r>
          </a:p>
          <a:p>
            <a:pPr marL="0" indent="0" algn="ctr">
              <a:lnSpc>
                <a:spcPts val="2504"/>
              </a:lnSpc>
              <a:buNone/>
            </a:pPr>
            <a:r>
              <a:rPr lang="en-US" altLang="ko-KR" sz="20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ko-KR" altLang="en-US" sz="20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생성된 방 접속</a:t>
            </a:r>
            <a:endParaRPr lang="en-US" sz="2003" dirty="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F475C5E-F9EC-E2DA-90D1-923FEF4D5E11}"/>
              </a:ext>
            </a:extLst>
          </p:cNvPr>
          <p:cNvSpPr/>
          <p:nvPr/>
        </p:nvSpPr>
        <p:spPr>
          <a:xfrm>
            <a:off x="369247" y="2998894"/>
            <a:ext cx="4325303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사용자가</a:t>
            </a:r>
            <a:r>
              <a:rPr lang="en-US" sz="16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</a:t>
            </a:r>
            <a:r>
              <a:rPr lang="en-US" sz="16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룸에</a:t>
            </a:r>
            <a:r>
              <a:rPr lang="en-US" sz="16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입장</a:t>
            </a:r>
            <a:r>
              <a:rPr lang="ko-KR" altLang="en-US" sz="16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합니</a:t>
            </a:r>
            <a:r>
              <a:rPr lang="en-US" sz="1603" dirty="0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다</a:t>
            </a:r>
            <a:r>
              <a:rPr lang="en-US" sz="1603" dirty="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603" dirty="0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FEED802C-851C-B29F-365F-A356CF054AA2}"/>
              </a:ext>
            </a:extLst>
          </p:cNvPr>
          <p:cNvSpPr/>
          <p:nvPr/>
        </p:nvSpPr>
        <p:spPr>
          <a:xfrm>
            <a:off x="2292055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233C4079-9E23-6F8A-1282-5F21452EFA6B}"/>
              </a:ext>
            </a:extLst>
          </p:cNvPr>
          <p:cNvSpPr/>
          <p:nvPr/>
        </p:nvSpPr>
        <p:spPr>
          <a:xfrm>
            <a:off x="2487250" y="3940318"/>
            <a:ext cx="8917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1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83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27" y="5308"/>
            <a:ext cx="14630400" cy="8226668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게임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플레이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 </a:t>
            </a:r>
            <a:r>
              <a:rPr lang="ko-KR" alt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설명</a:t>
            </a:r>
            <a:r>
              <a:rPr lang="ko-KR" sz="4000">
                <a:solidFill>
                  <a:srgbClr val="F2F2F3"/>
                </a:solidFill>
                <a:ea typeface="+mn-lt"/>
                <a:cs typeface="+mn-lt"/>
              </a:rPr>
              <a:t>(2인 기준)</a:t>
            </a:r>
            <a:endParaRPr lang="en-US" sz="400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4128678"/>
            <a:ext cx="14607571" cy="45719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2505537" y="3507767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296880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92340" y="3940053"/>
            <a:ext cx="8917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altLang="ko-KR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1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그림 2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5C55A5C-04E1-C0C7-EE43-E72541B83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276" y="1336260"/>
            <a:ext cx="3012062" cy="5831044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CEA763-BFE9-05E5-E2D1-9D5E999F564C}"/>
              </a:ext>
            </a:extLst>
          </p:cNvPr>
          <p:cNvGrpSpPr/>
          <p:nvPr/>
        </p:nvGrpSpPr>
        <p:grpSpPr>
          <a:xfrm>
            <a:off x="9333832" y="1324537"/>
            <a:ext cx="3023098" cy="5852408"/>
            <a:chOff x="9333832" y="1324537"/>
            <a:chExt cx="3023098" cy="5852408"/>
          </a:xfrm>
        </p:grpSpPr>
        <p:pic>
          <p:nvPicPr>
            <p:cNvPr id="37" name="그림 36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C4158749-5F8D-761A-D270-754460561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3832" y="1324537"/>
              <a:ext cx="3023098" cy="58524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그림 14" descr="블랙이(가) 표시된 사진&#10;&#10;자동 생성된 설명">
              <a:extLst>
                <a:ext uri="{FF2B5EF4-FFF2-40B4-BE49-F238E27FC236}">
                  <a16:creationId xmlns:a16="http://schemas.microsoft.com/office/drawing/2014/main" id="{65716521-28D3-0C76-32CE-FB12F734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813" y="4959650"/>
              <a:ext cx="2735844" cy="1187653"/>
            </a:xfrm>
            <a:prstGeom prst="rect">
              <a:avLst/>
            </a:prstGeom>
          </p:spPr>
        </p:pic>
      </p:grpSp>
      <p:sp>
        <p:nvSpPr>
          <p:cNvPr id="21" name="Text 7">
            <a:extLst>
              <a:ext uri="{FF2B5EF4-FFF2-40B4-BE49-F238E27FC236}">
                <a16:creationId xmlns:a16="http://schemas.microsoft.com/office/drawing/2014/main" id="{FCA7B119-1854-F07B-6A2F-44B4F3CC135E}"/>
              </a:ext>
            </a:extLst>
          </p:cNvPr>
          <p:cNvSpPr/>
          <p:nvPr/>
        </p:nvSpPr>
        <p:spPr>
          <a:xfrm>
            <a:off x="1290745" y="2060260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생성된 방 접속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C1888594-9A58-F312-6198-DEC81BB2FA75}"/>
              </a:ext>
            </a:extLst>
          </p:cNvPr>
          <p:cNvSpPr/>
          <p:nvPr/>
        </p:nvSpPr>
        <p:spPr>
          <a:xfrm>
            <a:off x="400218" y="2521442"/>
            <a:ext cx="4325303" cy="1012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사용자가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룸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을 생성하면 </a:t>
            </a:r>
            <a:r>
              <a:rPr lang="ko-KR" alt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방장된다</a:t>
            </a:r>
            <a:endParaRPr lang="en-US" sz="16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생성된 방에 접속하기 위해서는</a:t>
            </a:r>
            <a:endParaRPr lang="en-US" altLang="ko-KR" sz="16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팝업창에 방</a:t>
            </a:r>
            <a:r>
              <a:rPr lang="en-US" altLang="ko-KR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Code 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입력</a:t>
            </a:r>
            <a:endParaRPr lang="en-US" sz="16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34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27" y="5308"/>
            <a:ext cx="14630400" cy="8226668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게임 플레이 </a:t>
            </a:r>
            <a:r>
              <a:rPr lang="ko-KR" alt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설명</a:t>
            </a:r>
            <a:r>
              <a:rPr lang="ko-KR" sz="4000">
                <a:solidFill>
                  <a:srgbClr val="F2F2F3"/>
                </a:solidFill>
                <a:ea typeface="+mn-lt"/>
                <a:cs typeface="+mn-lt"/>
              </a:rPr>
              <a:t>(2인 기준)</a:t>
            </a:r>
            <a:endParaRPr lang="en-US" sz="4007">
              <a:ea typeface="+mn-lt"/>
              <a:cs typeface="+mn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4128678"/>
            <a:ext cx="14607571" cy="45719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2504331" y="3507767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295674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91134" y="3940053"/>
            <a:ext cx="8917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altLang="ko-KR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2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1A467E4-9A80-BD76-E12E-CD5157C5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00" y="1335600"/>
            <a:ext cx="2980970" cy="583200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54ADDB6-6CFB-0336-6183-BBE3ED33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800" y="1335600"/>
            <a:ext cx="3028530" cy="58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2">
            <a:extLst>
              <a:ext uri="{FF2B5EF4-FFF2-40B4-BE49-F238E27FC236}">
                <a16:creationId xmlns:a16="http://schemas.microsoft.com/office/drawing/2014/main" id="{C8FAC63C-E0DC-A185-ADBA-95B6CA89995F}"/>
              </a:ext>
            </a:extLst>
          </p:cNvPr>
          <p:cNvSpPr/>
          <p:nvPr/>
        </p:nvSpPr>
        <p:spPr>
          <a:xfrm>
            <a:off x="1290278" y="2353883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키워드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입력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14B958A3-02F6-FA6B-94E6-923D4DC1D1A7}"/>
              </a:ext>
            </a:extLst>
          </p:cNvPr>
          <p:cNvSpPr/>
          <p:nvPr/>
        </p:nvSpPr>
        <p:spPr>
          <a:xfrm>
            <a:off x="807214" y="2759299"/>
            <a:ext cx="3434834" cy="3053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ko-KR" alt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입력받은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키워드를 모아 </a:t>
            </a:r>
            <a:endParaRPr lang="en-US" altLang="ko-KR" sz="16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0" indent="0" algn="ctr">
              <a:lnSpc>
                <a:spcPts val="2404"/>
              </a:lnSpc>
              <a:buNone/>
            </a:pP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AI에게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이미지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생성을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요청합니다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6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88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-6423" y="-3370"/>
            <a:ext cx="14630400" cy="8226668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게임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플레이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 </a:t>
            </a:r>
            <a:r>
              <a:rPr lang="ko-KR" alt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설명</a:t>
            </a:r>
            <a:r>
              <a:rPr lang="ko-KR" sz="4000">
                <a:solidFill>
                  <a:srgbClr val="F2F2F3"/>
                </a:solidFill>
                <a:ea typeface="+mn-lt"/>
                <a:cs typeface="+mn-lt"/>
              </a:rPr>
              <a:t>(2인 기준)</a:t>
            </a:r>
            <a:endParaRPr lang="en-US" sz="400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4128678"/>
            <a:ext cx="14607571" cy="45719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2504331" y="3507767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 descr="텍스트, 패스트푸드, 햄버거, 음식이(가) 표시된 사진&#10;&#10;자동 생성된 설명">
            <a:extLst>
              <a:ext uri="{FF2B5EF4-FFF2-40B4-BE49-F238E27FC236}">
                <a16:creationId xmlns:a16="http://schemas.microsoft.com/office/drawing/2014/main" id="{E25875A5-4916-432B-5684-ACA53399A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00" y="1335601"/>
            <a:ext cx="2980800" cy="5831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텍스트, 패스트푸드, 햄버거, 음식이(가) 표시된 사진&#10;&#10;자동 생성된 설명">
            <a:extLst>
              <a:ext uri="{FF2B5EF4-FFF2-40B4-BE49-F238E27FC236}">
                <a16:creationId xmlns:a16="http://schemas.microsoft.com/office/drawing/2014/main" id="{327EA7A9-12E2-A88B-7CF8-CAFA58D72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800" y="1335600"/>
            <a:ext cx="2992335" cy="58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7">
            <a:extLst>
              <a:ext uri="{FF2B5EF4-FFF2-40B4-BE49-F238E27FC236}">
                <a16:creationId xmlns:a16="http://schemas.microsoft.com/office/drawing/2014/main" id="{835CDB5C-A395-9F41-606C-E865148395E7}"/>
              </a:ext>
            </a:extLst>
          </p:cNvPr>
          <p:cNvSpPr/>
          <p:nvPr/>
        </p:nvSpPr>
        <p:spPr>
          <a:xfrm>
            <a:off x="1272807" y="2327019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실시간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게임</a:t>
            </a:r>
            <a:r>
              <a:rPr 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 </a:t>
            </a:r>
            <a:r>
              <a:rPr lang="en-US" sz="20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진행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1" name="Text 18">
            <a:extLst>
              <a:ext uri="{FF2B5EF4-FFF2-40B4-BE49-F238E27FC236}">
                <a16:creationId xmlns:a16="http://schemas.microsoft.com/office/drawing/2014/main" id="{91C48638-0F9D-D386-68C3-BCAFD6C7296C}"/>
              </a:ext>
            </a:extLst>
          </p:cNvPr>
          <p:cNvSpPr/>
          <p:nvPr/>
        </p:nvSpPr>
        <p:spPr>
          <a:xfrm>
            <a:off x="382219" y="2767074"/>
            <a:ext cx="4325422" cy="610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04"/>
              </a:lnSpc>
              <a:buNone/>
            </a:pP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생성된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이미지를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보며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다른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사용자들</a:t>
            </a:r>
            <a:r>
              <a:rPr lang="ko-KR" alt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의 키워드를 유추하고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게임을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 </a:t>
            </a:r>
            <a:r>
              <a:rPr lang="en-US" sz="1603" err="1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즐깁니다</a:t>
            </a:r>
            <a:r>
              <a:rPr lang="en-US" sz="16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 pitchFamily="34" charset="-120"/>
              </a:rPr>
              <a:t>.</a:t>
            </a:r>
            <a:endParaRPr lang="en-US" sz="16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69242D1-22FF-1D9D-7F56-FAAB3EC42CA6}"/>
              </a:ext>
            </a:extLst>
          </p:cNvPr>
          <p:cNvSpPr/>
          <p:nvPr/>
        </p:nvSpPr>
        <p:spPr>
          <a:xfrm>
            <a:off x="1219010" y="4925210"/>
            <a:ext cx="254424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ko-KR" altLang="en-US" sz="2003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유사도 계산</a:t>
            </a:r>
            <a:endParaRPr lang="en-US" sz="2003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B56F496E-6851-1CCE-AC99-517943FB4F7F}"/>
              </a:ext>
            </a:extLst>
          </p:cNvPr>
          <p:cNvSpPr/>
          <p:nvPr/>
        </p:nvSpPr>
        <p:spPr>
          <a:xfrm>
            <a:off x="328423" y="5365265"/>
            <a:ext cx="4325422" cy="30539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404"/>
              </a:lnSpc>
            </a:pP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키워드를 </a:t>
            </a:r>
            <a:r>
              <a:rPr lang="ko-KR" altLang="en-US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입력할때마다</a:t>
            </a: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  </a:t>
            </a:r>
            <a:endParaRPr lang="en-US" altLang="ko-KR" sz="1603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  <a:p>
            <a:pPr marL="0" indent="0" algn="ctr">
              <a:lnSpc>
                <a:spcPts val="2404"/>
              </a:lnSpc>
              <a:buNone/>
            </a:pP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정답 키워드와의 유사도를 계산합니다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.</a:t>
            </a:r>
          </a:p>
          <a:p>
            <a:pPr algn="ctr">
              <a:lnSpc>
                <a:spcPts val="2404"/>
              </a:lnSpc>
            </a:pP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다른 사람이 맞춘 </a:t>
            </a:r>
            <a:r>
              <a:rPr lang="ko-KR" altLang="en-US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갯수도</a:t>
            </a: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공개됩니다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.</a:t>
            </a:r>
            <a:br>
              <a:rPr lang="en-US" altLang="ko-KR" sz="1600">
                <a:latin typeface="Godo M" panose="02000503000000020004" pitchFamily="2" charset="-127"/>
                <a:ea typeface="Godo M"/>
                <a:cs typeface="Roboto"/>
              </a:rPr>
            </a:br>
            <a:r>
              <a:rPr lang="en-US" altLang="ko-KR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정답을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맞추면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 ??가 </a:t>
            </a:r>
            <a:r>
              <a:rPr lang="en-US" altLang="ko-KR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맞춘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단어로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 </a:t>
            </a:r>
            <a:r>
              <a:rPr lang="en-US" altLang="ko-KR" sz="1600" err="1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갱신됩니다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Roboto"/>
              </a:rPr>
              <a:t>.</a:t>
            </a:r>
            <a:endParaRPr lang="en-US" altLang="ko-KR" sz="160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 pitchFamily="34" charset="-120"/>
            </a:endParaRPr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E82A4819-175C-DD04-D660-65C69AAF6907}"/>
              </a:ext>
            </a:extLst>
          </p:cNvPr>
          <p:cNvSpPr/>
          <p:nvPr/>
        </p:nvSpPr>
        <p:spPr>
          <a:xfrm>
            <a:off x="2504331" y="3539298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2971A211-84E5-448D-0AF7-51C8DE6A2402}"/>
              </a:ext>
            </a:extLst>
          </p:cNvPr>
          <p:cNvSpPr/>
          <p:nvPr/>
        </p:nvSpPr>
        <p:spPr>
          <a:xfrm>
            <a:off x="2505600" y="4114800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295674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91134" y="3940053"/>
            <a:ext cx="8917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altLang="ko-KR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3</a:t>
            </a: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C8BEB2CB-0908-5DC1-D00E-64029BAC3038}"/>
              </a:ext>
            </a:extLst>
          </p:cNvPr>
          <p:cNvSpPr/>
          <p:nvPr/>
        </p:nvSpPr>
        <p:spPr>
          <a:xfrm>
            <a:off x="342711" y="6451115"/>
            <a:ext cx="4325422" cy="30539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404"/>
              </a:lnSpc>
            </a:pPr>
            <a:endParaRPr lang="ko-KR" altLang="en-US" sz="1600">
              <a:solidFill>
                <a:srgbClr val="E5E0DF"/>
              </a:solidFill>
              <a:ea typeface="Godo M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542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057" y="-3309"/>
            <a:ext cx="14630400" cy="8226668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01633" y="494644"/>
            <a:ext cx="5088493" cy="63603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008"/>
              </a:lnSpc>
            </a:pP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게임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 </a:t>
            </a:r>
            <a:r>
              <a:rPr lang="en-US" sz="4000" err="1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플레이</a:t>
            </a:r>
            <a:r>
              <a:rPr 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 </a:t>
            </a:r>
            <a:r>
              <a:rPr lang="ko-KR" altLang="en-US" sz="4000">
                <a:solidFill>
                  <a:srgbClr val="F2F2F3"/>
                </a:solidFill>
                <a:latin typeface="Godo M" panose="02000503000000020004" pitchFamily="2" charset="-127"/>
                <a:ea typeface="Godo M"/>
                <a:cs typeface="Poppins"/>
              </a:rPr>
              <a:t>설명</a:t>
            </a:r>
            <a:r>
              <a:rPr lang="ko-KR" sz="4000">
                <a:solidFill>
                  <a:srgbClr val="F2F2F3"/>
                </a:solidFill>
                <a:ea typeface="+mn-lt"/>
                <a:cs typeface="+mn-lt"/>
              </a:rPr>
              <a:t>(2인 기준)</a:t>
            </a:r>
            <a:endParaRPr lang="en-US" sz="4007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0" y="4128678"/>
            <a:ext cx="14607571" cy="45719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2504331" y="3507767"/>
            <a:ext cx="40600" cy="712351"/>
          </a:xfrm>
          <a:prstGeom prst="roundRect">
            <a:avLst>
              <a:gd name="adj" fmla="val 22560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2295674" y="3924255"/>
            <a:ext cx="457914" cy="457914"/>
          </a:xfrm>
          <a:prstGeom prst="roundRect">
            <a:avLst>
              <a:gd name="adj" fmla="val 20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91134" y="3940053"/>
            <a:ext cx="89178" cy="381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5"/>
              </a:lnSpc>
              <a:buNone/>
            </a:pPr>
            <a:r>
              <a:rPr lang="en-US" altLang="ko-KR" sz="2404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Poppins" pitchFamily="34" charset="-120"/>
              </a:rPr>
              <a:t>4</a:t>
            </a:r>
            <a:endParaRPr lang="en-US" sz="2404">
              <a:latin typeface="Godo M" panose="02000503000000020004" pitchFamily="2" charset="-127"/>
              <a:ea typeface="Godo M" panose="02000503000000020004" pitchFamily="2" charset="-127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C36D903E-2A70-905C-1F3C-AB1A865FE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980BCFA-79EC-67BD-1D49-F0050102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996553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FE5F7404-C194-F2E8-9413-2444377B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B6AEAE2-CFAE-41B5-0C2B-DF8232C3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99807700"/>
            <a:ext cx="11415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BA97FD1F-F10A-BB6D-D668-61573760D051}"/>
              </a:ext>
            </a:extLst>
          </p:cNvPr>
          <p:cNvSpPr/>
          <p:nvPr/>
        </p:nvSpPr>
        <p:spPr>
          <a:xfrm>
            <a:off x="1219010" y="2052529"/>
            <a:ext cx="2544247" cy="31801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504"/>
              </a:lnSpc>
            </a:pPr>
            <a:r>
              <a:rPr lang="ko-KR" altLang="en-US" sz="2000">
                <a:solidFill>
                  <a:srgbClr val="E5E0DF"/>
                </a:solidFill>
                <a:latin typeface="Godo M" panose="02000503000000020004" pitchFamily="2" charset="-127"/>
                <a:ea typeface="Godo M"/>
                <a:cs typeface="Poppins"/>
              </a:rPr>
              <a:t>결과 확인</a:t>
            </a:r>
            <a:endParaRPr lang="ko-KR" altLang="en-US" sz="200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Poppins"/>
            </a:endParaRP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ADBFEC3D-30EC-3A6C-97D4-903EEB04608A}"/>
              </a:ext>
            </a:extLst>
          </p:cNvPr>
          <p:cNvSpPr/>
          <p:nvPr/>
        </p:nvSpPr>
        <p:spPr>
          <a:xfrm>
            <a:off x="328423" y="2492584"/>
            <a:ext cx="4325422" cy="30539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404"/>
              </a:lnSpc>
            </a:pP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모든 키워드를 맞춘 사람이 나오면</a:t>
            </a:r>
            <a:endParaRPr lang="en-US" altLang="ko-KR" sz="160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/>
            </a:endParaRPr>
          </a:p>
          <a:p>
            <a:pPr algn="ctr">
              <a:lnSpc>
                <a:spcPts val="2404"/>
              </a:lnSpc>
            </a:pP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게임이 종료되고 </a:t>
            </a:r>
            <a:endParaRPr lang="en-US" altLang="ko-KR" sz="1600">
              <a:solidFill>
                <a:srgbClr val="E5E0DF"/>
              </a:solidFill>
              <a:latin typeface="Godo M" panose="02000503000000020004" pitchFamily="2" charset="-127"/>
              <a:ea typeface="Godo M" panose="02000503000000020004" pitchFamily="2" charset="-127"/>
              <a:cs typeface="Roboto"/>
            </a:endParaRPr>
          </a:p>
          <a:p>
            <a:pPr algn="ctr">
              <a:lnSpc>
                <a:spcPts val="2404"/>
              </a:lnSpc>
            </a:pPr>
            <a:r>
              <a:rPr lang="ko-KR" altLang="en-US" sz="16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모든 키워드가 공개 됩니다</a:t>
            </a:r>
            <a:r>
              <a:rPr lang="en-US" altLang="ko-KR" sz="1600">
                <a:solidFill>
                  <a:srgbClr val="E5E0DF"/>
                </a:solidFill>
                <a:latin typeface="Godo M" panose="02000503000000020004" pitchFamily="2" charset="-127"/>
                <a:ea typeface="Godo M" panose="02000503000000020004" pitchFamily="2" charset="-127"/>
                <a:cs typeface="Roboto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11CA80-EC4F-1180-9285-F3A74217B81F}"/>
              </a:ext>
            </a:extLst>
          </p:cNvPr>
          <p:cNvGrpSpPr/>
          <p:nvPr/>
        </p:nvGrpSpPr>
        <p:grpSpPr>
          <a:xfrm>
            <a:off x="5112000" y="1332000"/>
            <a:ext cx="3011795" cy="5832000"/>
            <a:chOff x="5112000" y="1332000"/>
            <a:chExt cx="3011795" cy="5832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E4BC64-032A-45FB-F4A2-D5D53642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000" y="1332000"/>
              <a:ext cx="3011795" cy="5832000"/>
            </a:xfrm>
            <a:prstGeom prst="rect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0" name="그림 9" descr="텍스트, 패스트푸드, 햄버거, 음식이(가) 표시된 사진&#10;&#10;자동 생성된 설명">
              <a:extLst>
                <a:ext uri="{FF2B5EF4-FFF2-40B4-BE49-F238E27FC236}">
                  <a16:creationId xmlns:a16="http://schemas.microsoft.com/office/drawing/2014/main" id="{E25875A5-4916-432B-5684-ACA53399A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72" t="1633" r="4452" b="51436"/>
            <a:stretch/>
          </p:blipFill>
          <p:spPr>
            <a:xfrm>
              <a:off x="5195902" y="2052528"/>
              <a:ext cx="2866721" cy="29374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128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Macintosh PowerPoint</Application>
  <PresentationFormat>사용자 지정</PresentationFormat>
  <Paragraphs>145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Godo M</vt:lpstr>
      <vt:lpstr>Arial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홍진욱</cp:lastModifiedBy>
  <cp:revision>1</cp:revision>
  <dcterms:created xsi:type="dcterms:W3CDTF">2024-06-06T05:39:07Z</dcterms:created>
  <dcterms:modified xsi:type="dcterms:W3CDTF">2024-06-06T08:43:51Z</dcterms:modified>
</cp:coreProperties>
</file>